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bf118f89b904486a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3" r:id="rId7"/>
    <p:sldId id="264" r:id="rId8"/>
    <p:sldId id="257" r:id="rId9"/>
    <p:sldId id="261" r:id="rId10"/>
    <p:sldId id="262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presProps" Target="presProp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ableStyles" Target="tableStyle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theme" Target="theme/theme1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viewProps" Target="viewProps.xml" Id="rId22" /><Relationship Type="http://schemas.openxmlformats.org/officeDocument/2006/relationships/customXml" Target="/customXML/item.xml" Id="R4ece7f135475473b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A6B1-06FE-60BF-B68F-480C66137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3429B-7804-24A8-823A-2EFB18733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4181E-4C83-12DC-6726-C44C43E6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AC730-6734-7EEC-89A0-C52ECF27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45951-F2FC-0753-35F1-C9F8276D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E5F7-D046-864C-1B04-7CF8D620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38AF7-7ED5-9BD5-3AAD-CB8D78DB7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3EE70-C1AB-0D2C-4978-49EF6169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788CA-C3CC-DA93-BECE-F912908D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0151-6CBD-8DC6-F4F5-6230A59B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2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2EE4F-7240-A1E6-D205-4E4C9FA2C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D6A50-3AB0-B3C6-F697-1E0F41C5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1BDAA-1F0D-5300-C22C-418E43E9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52EF-7B61-A08C-7B81-A6C4452B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330C9-6DB1-7C75-A0BA-D1E3E330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5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D2B6-C847-9285-DD9E-A3E7F451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DD44-B765-2A06-BB72-411E334D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8994F-A5ED-26FD-2330-B6B204FF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D86A0-AF51-E480-C638-A5AF9336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634D6-4660-073C-FE1D-863A5618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B079-FE0D-BB84-9ADB-71EBECFE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52B59-A2F2-15AA-05FF-F440B3D9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67452-0253-9257-3C98-CB90A881E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2F0A1-2C22-0511-8CB6-B85D3310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9E066-757E-9466-B4A2-001F8EB9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2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EB48-6F94-97C6-2921-5B4A9B50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8140-7BF0-7EC9-0F76-D56C66C9B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79D18-7F39-B3F8-1EE6-BD3F292CA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8492B-FD3A-DB3E-11E8-D9DAEFE0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3475C-B8F4-8AA8-68E2-7F32ED82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8F2F1-07CB-5950-744E-1D1DDF90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2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1AE7-87C1-7F41-4E0C-D55FB32C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9FA5C-3D26-5E41-D7ED-10EB2F843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A3734-B8CA-E2A6-18FB-3B4AD85AB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AB970-D384-AC72-C92D-FC2842182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F2E36-96FB-DF37-C2B6-AE5B0B197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18447-85B3-B343-D9A9-590A595C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A8B47-50AC-A8A3-C4AA-C2B7FCFB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E0235-35E4-0658-5FA6-ADCF82EE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0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341E-EADE-0C13-9EEC-D2F4B4AB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AFE9C-90B5-5BE2-C38A-A385E29D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E376B-EE1D-4587-4153-3A7D7F59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5D28F-7963-5162-E670-C6C09738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DC9A0-9888-A6B2-B14C-0AB9B070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C1424-D54A-67C0-6B0B-0BD569F8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21B35-4E37-6E66-B9BE-E99533E2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F855-B616-C185-3668-48549829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C81E-3F36-9532-B348-9E0E5F99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756F5-E020-BBA6-E886-140761AFE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5C7A-537D-9718-C249-CB456D0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2A308-F447-1EF2-7FEE-ACCFDAB9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6AAE4-6AF8-E17C-30E3-D3CB506E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0684D-A8C4-6BA4-89AF-86588B8D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C9F65-8F9E-0B21-22B1-B9DA10170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233F6-7484-510A-BD56-5914E7AA9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EC2C1-0AD5-D371-666F-B02B7183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6A1F4-6633-8279-4C6E-E391D306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F3AC0-A6CB-E42F-0E1E-F9D7EB82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5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98B34-F8D6-E145-E6D3-873288D0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8A40D-553B-A1C0-B523-4A0868BC8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CC22-B1BE-400F-FE8C-E25F8EE27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7098-AEC9-47F8-AE6D-1741C21A263E}" type="datetimeFigureOut">
              <a:rPr lang="en-US" smtClean="0"/>
              <a:t>12-Jul-22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732B7-748B-EC2A-290C-06BCF1D3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18358-D32B-95F6-87DE-4745A9CB0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D172C-5CDB-4604-8D4E-F3D5B812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3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39AA-B1CE-4FB6-A24B-6AA602D47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Maitahi</a:t>
            </a:r>
            <a:r>
              <a:rPr lang="en-US" dirty="0"/>
              <a:t> Bayview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34241-FEEE-D5E0-D51D-BC520D690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Oral Submission Bill Gilbertson</a:t>
            </a:r>
          </a:p>
        </p:txBody>
      </p:sp>
    </p:spTree>
    <p:extLst>
      <p:ext uri="{BB962C8B-B14F-4D97-AF65-F5344CB8AC3E}">
        <p14:creationId xmlns:p14="http://schemas.microsoft.com/office/powerpoint/2010/main" val="64679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557AB3B7-1E3B-962F-CF2F-A6B4609DC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r="9093" b="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B5A24-5471-7E08-EA11-C1602F41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53132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New subdivision Bayview</a:t>
            </a:r>
            <a:br>
              <a:rPr lang="en-US" sz="5000" dirty="0"/>
            </a:br>
            <a:br>
              <a:rPr lang="en-US" sz="5000" dirty="0"/>
            </a:br>
            <a:r>
              <a:rPr lang="en-US" sz="5000" dirty="0"/>
              <a:t>1.5m footpath </a:t>
            </a:r>
            <a:br>
              <a:rPr lang="en-US" sz="5000" dirty="0"/>
            </a:br>
            <a:r>
              <a:rPr lang="en-US" sz="5000" dirty="0"/>
              <a:t>No cycle way or lanes </a:t>
            </a:r>
          </a:p>
        </p:txBody>
      </p:sp>
    </p:spTree>
    <p:extLst>
      <p:ext uri="{BB962C8B-B14F-4D97-AF65-F5344CB8AC3E}">
        <p14:creationId xmlns:p14="http://schemas.microsoft.com/office/powerpoint/2010/main" val="4285098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C80A-D225-3C67-203C-A0B732D1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 fontScale="90000"/>
          </a:bodyPr>
          <a:lstStyle/>
          <a:p>
            <a:r>
              <a:rPr lang="en-US" dirty="0"/>
              <a:t>Cycle access into the Maitai for this development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13FBE-347A-47B9-F54E-92632A6C1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applicant has stated 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hierarchy of walking and cycling routes has not been developed at this stage and will form part of the </a:t>
            </a: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subdivision process.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would follow the land development manual –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Unfortunately this document is inadequate in providing desirable and thus usable commuter cycling routes.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likely that a road would be similar to Bayview </a:t>
            </a:r>
            <a:r>
              <a:rPr lang="en-US" sz="32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rd</a:t>
            </a:r>
            <a:r>
              <a:rPr lang="en-US" sz="32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oad with grass and trees on the side&#10;&#10;Description automatically generated with low confidence">
            <a:extLst>
              <a:ext uri="{FF2B5EF4-FFF2-40B4-BE49-F238E27FC236}">
                <a16:creationId xmlns:a16="http://schemas.microsoft.com/office/drawing/2014/main" id="{5024E65B-57FB-332F-BA1D-D1A469AB5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 b="193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BFD5-7091-94E6-C226-F1DCB732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Oceanview access 8-10% gradient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6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ss, sky, outdoor, way&#10;&#10;Description automatically generated">
            <a:extLst>
              <a:ext uri="{FF2B5EF4-FFF2-40B4-BE49-F238E27FC236}">
                <a16:creationId xmlns:a16="http://schemas.microsoft.com/office/drawing/2014/main" id="{388E7CB5-20B8-92D0-1023-39B1BE936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 b="206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16BB0-D879-E35F-2EE2-DC4597A7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Oceanview to new cycleway link 11% gradient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F5E318D-2277-3803-7CE8-3BC5B3788DC0}"/>
              </a:ext>
            </a:extLst>
          </p:cNvPr>
          <p:cNvSpPr/>
          <p:nvPr/>
        </p:nvSpPr>
        <p:spPr>
          <a:xfrm>
            <a:off x="92765" y="1842052"/>
            <a:ext cx="5499652" cy="4823791"/>
          </a:xfrm>
          <a:custGeom>
            <a:avLst/>
            <a:gdLst>
              <a:gd name="connsiteX0" fmla="*/ 212035 w 5499652"/>
              <a:gd name="connsiteY0" fmla="*/ 4823791 h 4823791"/>
              <a:gd name="connsiteX1" fmla="*/ 331305 w 5499652"/>
              <a:gd name="connsiteY1" fmla="*/ 4611757 h 4823791"/>
              <a:gd name="connsiteX2" fmla="*/ 384313 w 5499652"/>
              <a:gd name="connsiteY2" fmla="*/ 4399722 h 4823791"/>
              <a:gd name="connsiteX3" fmla="*/ 397565 w 5499652"/>
              <a:gd name="connsiteY3" fmla="*/ 4200939 h 4823791"/>
              <a:gd name="connsiteX4" fmla="*/ 410818 w 5499652"/>
              <a:gd name="connsiteY4" fmla="*/ 4068418 h 4823791"/>
              <a:gd name="connsiteX5" fmla="*/ 397565 w 5499652"/>
              <a:gd name="connsiteY5" fmla="*/ 3498574 h 4823791"/>
              <a:gd name="connsiteX6" fmla="*/ 371061 w 5499652"/>
              <a:gd name="connsiteY6" fmla="*/ 3432313 h 4823791"/>
              <a:gd name="connsiteX7" fmla="*/ 331305 w 5499652"/>
              <a:gd name="connsiteY7" fmla="*/ 3392557 h 4823791"/>
              <a:gd name="connsiteX8" fmla="*/ 318052 w 5499652"/>
              <a:gd name="connsiteY8" fmla="*/ 3326296 h 4823791"/>
              <a:gd name="connsiteX9" fmla="*/ 291548 w 5499652"/>
              <a:gd name="connsiteY9" fmla="*/ 3273287 h 4823791"/>
              <a:gd name="connsiteX10" fmla="*/ 225287 w 5499652"/>
              <a:gd name="connsiteY10" fmla="*/ 3127513 h 4823791"/>
              <a:gd name="connsiteX11" fmla="*/ 185531 w 5499652"/>
              <a:gd name="connsiteY11" fmla="*/ 2888974 h 4823791"/>
              <a:gd name="connsiteX12" fmla="*/ 159026 w 5499652"/>
              <a:gd name="connsiteY12" fmla="*/ 2690191 h 4823791"/>
              <a:gd name="connsiteX13" fmla="*/ 132522 w 5499652"/>
              <a:gd name="connsiteY13" fmla="*/ 2544418 h 4823791"/>
              <a:gd name="connsiteX14" fmla="*/ 119270 w 5499652"/>
              <a:gd name="connsiteY14" fmla="*/ 2425148 h 4823791"/>
              <a:gd name="connsiteX15" fmla="*/ 92765 w 5499652"/>
              <a:gd name="connsiteY15" fmla="*/ 2319131 h 4823791"/>
              <a:gd name="connsiteX16" fmla="*/ 79513 w 5499652"/>
              <a:gd name="connsiteY16" fmla="*/ 2266122 h 4823791"/>
              <a:gd name="connsiteX17" fmla="*/ 13252 w 5499652"/>
              <a:gd name="connsiteY17" fmla="*/ 2067339 h 4823791"/>
              <a:gd name="connsiteX18" fmla="*/ 0 w 5499652"/>
              <a:gd name="connsiteY18" fmla="*/ 2027583 h 4823791"/>
              <a:gd name="connsiteX19" fmla="*/ 13252 w 5499652"/>
              <a:gd name="connsiteY19" fmla="*/ 1987826 h 4823791"/>
              <a:gd name="connsiteX20" fmla="*/ 26505 w 5499652"/>
              <a:gd name="connsiteY20" fmla="*/ 1934818 h 4823791"/>
              <a:gd name="connsiteX21" fmla="*/ 53009 w 5499652"/>
              <a:gd name="connsiteY21" fmla="*/ 1908313 h 4823791"/>
              <a:gd name="connsiteX22" fmla="*/ 145774 w 5499652"/>
              <a:gd name="connsiteY22" fmla="*/ 1842052 h 4823791"/>
              <a:gd name="connsiteX23" fmla="*/ 212035 w 5499652"/>
              <a:gd name="connsiteY23" fmla="*/ 1828800 h 4823791"/>
              <a:gd name="connsiteX24" fmla="*/ 265044 w 5499652"/>
              <a:gd name="connsiteY24" fmla="*/ 1789044 h 4823791"/>
              <a:gd name="connsiteX25" fmla="*/ 503583 w 5499652"/>
              <a:gd name="connsiteY25" fmla="*/ 1736035 h 4823791"/>
              <a:gd name="connsiteX26" fmla="*/ 1205948 w 5499652"/>
              <a:gd name="connsiteY26" fmla="*/ 1749287 h 4823791"/>
              <a:gd name="connsiteX27" fmla="*/ 1272209 w 5499652"/>
              <a:gd name="connsiteY27" fmla="*/ 1762539 h 4823791"/>
              <a:gd name="connsiteX28" fmla="*/ 1961322 w 5499652"/>
              <a:gd name="connsiteY28" fmla="*/ 1775791 h 4823791"/>
              <a:gd name="connsiteX29" fmla="*/ 2199861 w 5499652"/>
              <a:gd name="connsiteY29" fmla="*/ 1789044 h 4823791"/>
              <a:gd name="connsiteX30" fmla="*/ 2504661 w 5499652"/>
              <a:gd name="connsiteY30" fmla="*/ 1842052 h 4823791"/>
              <a:gd name="connsiteX31" fmla="*/ 2610678 w 5499652"/>
              <a:gd name="connsiteY31" fmla="*/ 1868557 h 4823791"/>
              <a:gd name="connsiteX32" fmla="*/ 3087757 w 5499652"/>
              <a:gd name="connsiteY32" fmla="*/ 1934818 h 4823791"/>
              <a:gd name="connsiteX33" fmla="*/ 3472070 w 5499652"/>
              <a:gd name="connsiteY33" fmla="*/ 1987826 h 4823791"/>
              <a:gd name="connsiteX34" fmla="*/ 4161183 w 5499652"/>
              <a:gd name="connsiteY34" fmla="*/ 2001078 h 4823791"/>
              <a:gd name="connsiteX35" fmla="*/ 4267200 w 5499652"/>
              <a:gd name="connsiteY35" fmla="*/ 1987826 h 4823791"/>
              <a:gd name="connsiteX36" fmla="*/ 4293705 w 5499652"/>
              <a:gd name="connsiteY36" fmla="*/ 1961322 h 4823791"/>
              <a:gd name="connsiteX37" fmla="*/ 4359965 w 5499652"/>
              <a:gd name="connsiteY37" fmla="*/ 1908313 h 4823791"/>
              <a:gd name="connsiteX38" fmla="*/ 4479235 w 5499652"/>
              <a:gd name="connsiteY38" fmla="*/ 1828800 h 4823791"/>
              <a:gd name="connsiteX39" fmla="*/ 4465983 w 5499652"/>
              <a:gd name="connsiteY39" fmla="*/ 1590261 h 4823791"/>
              <a:gd name="connsiteX40" fmla="*/ 4439478 w 5499652"/>
              <a:gd name="connsiteY40" fmla="*/ 1524000 h 4823791"/>
              <a:gd name="connsiteX41" fmla="*/ 4399722 w 5499652"/>
              <a:gd name="connsiteY41" fmla="*/ 1510748 h 4823791"/>
              <a:gd name="connsiteX42" fmla="*/ 4293705 w 5499652"/>
              <a:gd name="connsiteY42" fmla="*/ 1457739 h 4823791"/>
              <a:gd name="connsiteX43" fmla="*/ 4094922 w 5499652"/>
              <a:gd name="connsiteY43" fmla="*/ 1391478 h 4823791"/>
              <a:gd name="connsiteX44" fmla="*/ 4055165 w 5499652"/>
              <a:gd name="connsiteY44" fmla="*/ 1378226 h 4823791"/>
              <a:gd name="connsiteX45" fmla="*/ 3657600 w 5499652"/>
              <a:gd name="connsiteY45" fmla="*/ 1325218 h 4823791"/>
              <a:gd name="connsiteX46" fmla="*/ 3339548 w 5499652"/>
              <a:gd name="connsiteY46" fmla="*/ 1272209 h 4823791"/>
              <a:gd name="connsiteX47" fmla="*/ 3299792 w 5499652"/>
              <a:gd name="connsiteY47" fmla="*/ 1258957 h 4823791"/>
              <a:gd name="connsiteX48" fmla="*/ 2981739 w 5499652"/>
              <a:gd name="connsiteY48" fmla="*/ 1166191 h 4823791"/>
              <a:gd name="connsiteX49" fmla="*/ 2676939 w 5499652"/>
              <a:gd name="connsiteY49" fmla="*/ 1099931 h 4823791"/>
              <a:gd name="connsiteX50" fmla="*/ 2451652 w 5499652"/>
              <a:gd name="connsiteY50" fmla="*/ 980661 h 4823791"/>
              <a:gd name="connsiteX51" fmla="*/ 2372139 w 5499652"/>
              <a:gd name="connsiteY51" fmla="*/ 940905 h 4823791"/>
              <a:gd name="connsiteX52" fmla="*/ 2226365 w 5499652"/>
              <a:gd name="connsiteY52" fmla="*/ 887896 h 4823791"/>
              <a:gd name="connsiteX53" fmla="*/ 1948070 w 5499652"/>
              <a:gd name="connsiteY53" fmla="*/ 795131 h 4823791"/>
              <a:gd name="connsiteX54" fmla="*/ 1815548 w 5499652"/>
              <a:gd name="connsiteY54" fmla="*/ 728870 h 4823791"/>
              <a:gd name="connsiteX55" fmla="*/ 1749287 w 5499652"/>
              <a:gd name="connsiteY55" fmla="*/ 702365 h 4823791"/>
              <a:gd name="connsiteX56" fmla="*/ 1656522 w 5499652"/>
              <a:gd name="connsiteY56" fmla="*/ 636105 h 4823791"/>
              <a:gd name="connsiteX57" fmla="*/ 1577009 w 5499652"/>
              <a:gd name="connsiteY57" fmla="*/ 596348 h 4823791"/>
              <a:gd name="connsiteX58" fmla="*/ 1669774 w 5499652"/>
              <a:gd name="connsiteY58" fmla="*/ 357809 h 4823791"/>
              <a:gd name="connsiteX59" fmla="*/ 1749287 w 5499652"/>
              <a:gd name="connsiteY59" fmla="*/ 344557 h 4823791"/>
              <a:gd name="connsiteX60" fmla="*/ 1895061 w 5499652"/>
              <a:gd name="connsiteY60" fmla="*/ 371061 h 4823791"/>
              <a:gd name="connsiteX61" fmla="*/ 1987826 w 5499652"/>
              <a:gd name="connsiteY61" fmla="*/ 397565 h 4823791"/>
              <a:gd name="connsiteX62" fmla="*/ 2226365 w 5499652"/>
              <a:gd name="connsiteY62" fmla="*/ 424070 h 4823791"/>
              <a:gd name="connsiteX63" fmla="*/ 3114261 w 5499652"/>
              <a:gd name="connsiteY63" fmla="*/ 503583 h 4823791"/>
              <a:gd name="connsiteX64" fmla="*/ 3432313 w 5499652"/>
              <a:gd name="connsiteY64" fmla="*/ 596348 h 4823791"/>
              <a:gd name="connsiteX65" fmla="*/ 3578087 w 5499652"/>
              <a:gd name="connsiteY65" fmla="*/ 622852 h 4823791"/>
              <a:gd name="connsiteX66" fmla="*/ 3922644 w 5499652"/>
              <a:gd name="connsiteY66" fmla="*/ 662609 h 4823791"/>
              <a:gd name="connsiteX67" fmla="*/ 4333461 w 5499652"/>
              <a:gd name="connsiteY67" fmla="*/ 702365 h 4823791"/>
              <a:gd name="connsiteX68" fmla="*/ 4996070 w 5499652"/>
              <a:gd name="connsiteY68" fmla="*/ 728870 h 4823791"/>
              <a:gd name="connsiteX69" fmla="*/ 5049078 w 5499652"/>
              <a:gd name="connsiteY69" fmla="*/ 742122 h 4823791"/>
              <a:gd name="connsiteX70" fmla="*/ 5486400 w 5499652"/>
              <a:gd name="connsiteY70" fmla="*/ 689113 h 4823791"/>
              <a:gd name="connsiteX71" fmla="*/ 5499652 w 5499652"/>
              <a:gd name="connsiteY71" fmla="*/ 636105 h 4823791"/>
              <a:gd name="connsiteX72" fmla="*/ 5486400 w 5499652"/>
              <a:gd name="connsiteY72" fmla="*/ 556591 h 4823791"/>
              <a:gd name="connsiteX73" fmla="*/ 5300870 w 5499652"/>
              <a:gd name="connsiteY73" fmla="*/ 437322 h 4823791"/>
              <a:gd name="connsiteX74" fmla="*/ 4996070 w 5499652"/>
              <a:gd name="connsiteY74" fmla="*/ 371061 h 4823791"/>
              <a:gd name="connsiteX75" fmla="*/ 4770783 w 5499652"/>
              <a:gd name="connsiteY75" fmla="*/ 331305 h 4823791"/>
              <a:gd name="connsiteX76" fmla="*/ 4479235 w 5499652"/>
              <a:gd name="connsiteY76" fmla="*/ 238539 h 4823791"/>
              <a:gd name="connsiteX77" fmla="*/ 4399722 w 5499652"/>
              <a:gd name="connsiteY77" fmla="*/ 198783 h 4823791"/>
              <a:gd name="connsiteX78" fmla="*/ 4386470 w 5499652"/>
              <a:gd name="connsiteY78" fmla="*/ 132522 h 4823791"/>
              <a:gd name="connsiteX79" fmla="*/ 4518992 w 5499652"/>
              <a:gd name="connsiteY79" fmla="*/ 13252 h 4823791"/>
              <a:gd name="connsiteX80" fmla="*/ 4651513 w 5499652"/>
              <a:gd name="connsiteY80" fmla="*/ 0 h 4823791"/>
              <a:gd name="connsiteX81" fmla="*/ 4996070 w 5499652"/>
              <a:gd name="connsiteY81" fmla="*/ 26505 h 4823791"/>
              <a:gd name="connsiteX82" fmla="*/ 5035826 w 5499652"/>
              <a:gd name="connsiteY82" fmla="*/ 26505 h 482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499652" h="4823791">
                <a:moveTo>
                  <a:pt x="212035" y="4823791"/>
                </a:moveTo>
                <a:cubicBezTo>
                  <a:pt x="326597" y="4755055"/>
                  <a:pt x="278232" y="4804147"/>
                  <a:pt x="331305" y="4611757"/>
                </a:cubicBezTo>
                <a:cubicBezTo>
                  <a:pt x="350679" y="4541527"/>
                  <a:pt x="384313" y="4399722"/>
                  <a:pt x="384313" y="4399722"/>
                </a:cubicBezTo>
                <a:cubicBezTo>
                  <a:pt x="388730" y="4333461"/>
                  <a:pt x="392269" y="4267136"/>
                  <a:pt x="397565" y="4200939"/>
                </a:cubicBezTo>
                <a:cubicBezTo>
                  <a:pt x="401105" y="4156686"/>
                  <a:pt x="410818" y="4112812"/>
                  <a:pt x="410818" y="4068418"/>
                </a:cubicBezTo>
                <a:cubicBezTo>
                  <a:pt x="410818" y="3878419"/>
                  <a:pt x="409417" y="3688203"/>
                  <a:pt x="397565" y="3498574"/>
                </a:cubicBezTo>
                <a:cubicBezTo>
                  <a:pt x="396081" y="3474832"/>
                  <a:pt x="383669" y="3452486"/>
                  <a:pt x="371061" y="3432313"/>
                </a:cubicBezTo>
                <a:cubicBezTo>
                  <a:pt x="361128" y="3416420"/>
                  <a:pt x="344557" y="3405809"/>
                  <a:pt x="331305" y="3392557"/>
                </a:cubicBezTo>
                <a:cubicBezTo>
                  <a:pt x="326887" y="3370470"/>
                  <a:pt x="325175" y="3347665"/>
                  <a:pt x="318052" y="3326296"/>
                </a:cubicBezTo>
                <a:cubicBezTo>
                  <a:pt x="311805" y="3307555"/>
                  <a:pt x="299723" y="3291272"/>
                  <a:pt x="291548" y="3273287"/>
                </a:cubicBezTo>
                <a:cubicBezTo>
                  <a:pt x="212330" y="3099005"/>
                  <a:pt x="285441" y="3247818"/>
                  <a:pt x="225287" y="3127513"/>
                </a:cubicBezTo>
                <a:cubicBezTo>
                  <a:pt x="212035" y="3048000"/>
                  <a:pt x="195530" y="2968961"/>
                  <a:pt x="185531" y="2888974"/>
                </a:cubicBezTo>
                <a:cubicBezTo>
                  <a:pt x="178833" y="2835396"/>
                  <a:pt x="168167" y="2745036"/>
                  <a:pt x="159026" y="2690191"/>
                </a:cubicBezTo>
                <a:cubicBezTo>
                  <a:pt x="142369" y="2590246"/>
                  <a:pt x="147253" y="2654901"/>
                  <a:pt x="132522" y="2544418"/>
                </a:cubicBezTo>
                <a:cubicBezTo>
                  <a:pt x="127235" y="2504768"/>
                  <a:pt x="126222" y="2464541"/>
                  <a:pt x="119270" y="2425148"/>
                </a:cubicBezTo>
                <a:cubicBezTo>
                  <a:pt x="112940" y="2389276"/>
                  <a:pt x="101600" y="2354470"/>
                  <a:pt x="92765" y="2319131"/>
                </a:cubicBezTo>
                <a:cubicBezTo>
                  <a:pt x="88348" y="2301461"/>
                  <a:pt x="85273" y="2283401"/>
                  <a:pt x="79513" y="2266122"/>
                </a:cubicBezTo>
                <a:lnTo>
                  <a:pt x="13252" y="2067339"/>
                </a:lnTo>
                <a:lnTo>
                  <a:pt x="0" y="2027583"/>
                </a:lnTo>
                <a:cubicBezTo>
                  <a:pt x="4417" y="2014331"/>
                  <a:pt x="9414" y="2001258"/>
                  <a:pt x="13252" y="1987826"/>
                </a:cubicBezTo>
                <a:cubicBezTo>
                  <a:pt x="18256" y="1970314"/>
                  <a:pt x="18360" y="1951108"/>
                  <a:pt x="26505" y="1934818"/>
                </a:cubicBezTo>
                <a:cubicBezTo>
                  <a:pt x="32093" y="1923643"/>
                  <a:pt x="43411" y="1916312"/>
                  <a:pt x="53009" y="1908313"/>
                </a:cubicBezTo>
                <a:cubicBezTo>
                  <a:pt x="55498" y="1906239"/>
                  <a:pt x="133260" y="1846745"/>
                  <a:pt x="145774" y="1842052"/>
                </a:cubicBezTo>
                <a:cubicBezTo>
                  <a:pt x="166864" y="1834143"/>
                  <a:pt x="189948" y="1833217"/>
                  <a:pt x="212035" y="1828800"/>
                </a:cubicBezTo>
                <a:cubicBezTo>
                  <a:pt x="229705" y="1815548"/>
                  <a:pt x="245737" y="1799770"/>
                  <a:pt x="265044" y="1789044"/>
                </a:cubicBezTo>
                <a:cubicBezTo>
                  <a:pt x="338706" y="1748121"/>
                  <a:pt x="421476" y="1748667"/>
                  <a:pt x="503583" y="1736035"/>
                </a:cubicBezTo>
                <a:lnTo>
                  <a:pt x="1205948" y="1749287"/>
                </a:lnTo>
                <a:cubicBezTo>
                  <a:pt x="1228459" y="1750063"/>
                  <a:pt x="1249698" y="1761749"/>
                  <a:pt x="1272209" y="1762539"/>
                </a:cubicBezTo>
                <a:cubicBezTo>
                  <a:pt x="1501815" y="1770595"/>
                  <a:pt x="1731618" y="1771374"/>
                  <a:pt x="1961322" y="1775791"/>
                </a:cubicBezTo>
                <a:cubicBezTo>
                  <a:pt x="2040835" y="1780209"/>
                  <a:pt x="2120811" y="1779404"/>
                  <a:pt x="2199861" y="1789044"/>
                </a:cubicBezTo>
                <a:cubicBezTo>
                  <a:pt x="2302228" y="1801528"/>
                  <a:pt x="2404615" y="1817040"/>
                  <a:pt x="2504661" y="1842052"/>
                </a:cubicBezTo>
                <a:cubicBezTo>
                  <a:pt x="2540000" y="1850887"/>
                  <a:pt x="2574704" y="1862834"/>
                  <a:pt x="2610678" y="1868557"/>
                </a:cubicBezTo>
                <a:cubicBezTo>
                  <a:pt x="2769237" y="1893782"/>
                  <a:pt x="2928721" y="1912798"/>
                  <a:pt x="3087757" y="1934818"/>
                </a:cubicBezTo>
                <a:cubicBezTo>
                  <a:pt x="3215852" y="1952554"/>
                  <a:pt x="3342777" y="1985340"/>
                  <a:pt x="3472070" y="1987826"/>
                </a:cubicBezTo>
                <a:lnTo>
                  <a:pt x="4161183" y="2001078"/>
                </a:lnTo>
                <a:cubicBezTo>
                  <a:pt x="4196522" y="1996661"/>
                  <a:pt x="4233088" y="1998059"/>
                  <a:pt x="4267200" y="1987826"/>
                </a:cubicBezTo>
                <a:cubicBezTo>
                  <a:pt x="4279167" y="1984236"/>
                  <a:pt x="4284219" y="1969453"/>
                  <a:pt x="4293705" y="1961322"/>
                </a:cubicBezTo>
                <a:cubicBezTo>
                  <a:pt x="4315181" y="1942914"/>
                  <a:pt x="4336431" y="1924003"/>
                  <a:pt x="4359965" y="1908313"/>
                </a:cubicBezTo>
                <a:cubicBezTo>
                  <a:pt x="4536165" y="1790846"/>
                  <a:pt x="4257387" y="2006279"/>
                  <a:pt x="4479235" y="1828800"/>
                </a:cubicBezTo>
                <a:cubicBezTo>
                  <a:pt x="4511775" y="1731181"/>
                  <a:pt x="4503193" y="1776311"/>
                  <a:pt x="4465983" y="1590261"/>
                </a:cubicBezTo>
                <a:cubicBezTo>
                  <a:pt x="4461318" y="1566934"/>
                  <a:pt x="4454707" y="1542275"/>
                  <a:pt x="4439478" y="1524000"/>
                </a:cubicBezTo>
                <a:cubicBezTo>
                  <a:pt x="4430535" y="1513269"/>
                  <a:pt x="4412439" y="1516528"/>
                  <a:pt x="4399722" y="1510748"/>
                </a:cubicBezTo>
                <a:cubicBezTo>
                  <a:pt x="4363753" y="1494398"/>
                  <a:pt x="4330119" y="1473071"/>
                  <a:pt x="4293705" y="1457739"/>
                </a:cubicBezTo>
                <a:cubicBezTo>
                  <a:pt x="4122658" y="1385719"/>
                  <a:pt x="4200964" y="1421776"/>
                  <a:pt x="4094922" y="1391478"/>
                </a:cubicBezTo>
                <a:cubicBezTo>
                  <a:pt x="4081490" y="1387640"/>
                  <a:pt x="4068977" y="1380319"/>
                  <a:pt x="4055165" y="1378226"/>
                </a:cubicBezTo>
                <a:cubicBezTo>
                  <a:pt x="3922979" y="1358198"/>
                  <a:pt x="3789851" y="1344811"/>
                  <a:pt x="3657600" y="1325218"/>
                </a:cubicBezTo>
                <a:cubicBezTo>
                  <a:pt x="3551281" y="1309467"/>
                  <a:pt x="3445231" y="1291780"/>
                  <a:pt x="3339548" y="1272209"/>
                </a:cubicBezTo>
                <a:cubicBezTo>
                  <a:pt x="3325813" y="1269665"/>
                  <a:pt x="3313185" y="1262925"/>
                  <a:pt x="3299792" y="1258957"/>
                </a:cubicBezTo>
                <a:lnTo>
                  <a:pt x="2981739" y="1166191"/>
                </a:lnTo>
                <a:cubicBezTo>
                  <a:pt x="2834709" y="1125349"/>
                  <a:pt x="2822321" y="1126364"/>
                  <a:pt x="2676939" y="1099931"/>
                </a:cubicBezTo>
                <a:lnTo>
                  <a:pt x="2451652" y="980661"/>
                </a:lnTo>
                <a:cubicBezTo>
                  <a:pt x="2425380" y="966954"/>
                  <a:pt x="2399988" y="951032"/>
                  <a:pt x="2372139" y="940905"/>
                </a:cubicBezTo>
                <a:cubicBezTo>
                  <a:pt x="2323548" y="923235"/>
                  <a:pt x="2275416" y="904246"/>
                  <a:pt x="2226365" y="887896"/>
                </a:cubicBezTo>
                <a:cubicBezTo>
                  <a:pt x="2079893" y="839072"/>
                  <a:pt x="2261390" y="951791"/>
                  <a:pt x="1948070" y="795131"/>
                </a:cubicBezTo>
                <a:cubicBezTo>
                  <a:pt x="1903896" y="773044"/>
                  <a:pt x="1860303" y="749756"/>
                  <a:pt x="1815548" y="728870"/>
                </a:cubicBezTo>
                <a:cubicBezTo>
                  <a:pt x="1793991" y="718810"/>
                  <a:pt x="1770564" y="713004"/>
                  <a:pt x="1749287" y="702365"/>
                </a:cubicBezTo>
                <a:cubicBezTo>
                  <a:pt x="1716928" y="686185"/>
                  <a:pt x="1686529" y="654109"/>
                  <a:pt x="1656522" y="636105"/>
                </a:cubicBezTo>
                <a:cubicBezTo>
                  <a:pt x="1631112" y="620859"/>
                  <a:pt x="1603513" y="609600"/>
                  <a:pt x="1577009" y="596348"/>
                </a:cubicBezTo>
                <a:cubicBezTo>
                  <a:pt x="1592318" y="524907"/>
                  <a:pt x="1583770" y="400811"/>
                  <a:pt x="1669774" y="357809"/>
                </a:cubicBezTo>
                <a:cubicBezTo>
                  <a:pt x="1693807" y="345792"/>
                  <a:pt x="1722783" y="348974"/>
                  <a:pt x="1749287" y="344557"/>
                </a:cubicBezTo>
                <a:cubicBezTo>
                  <a:pt x="1797878" y="353392"/>
                  <a:pt x="1846849" y="360347"/>
                  <a:pt x="1895061" y="371061"/>
                </a:cubicBezTo>
                <a:cubicBezTo>
                  <a:pt x="1926454" y="378037"/>
                  <a:pt x="1956071" y="392484"/>
                  <a:pt x="1987826" y="397565"/>
                </a:cubicBezTo>
                <a:cubicBezTo>
                  <a:pt x="2066824" y="410205"/>
                  <a:pt x="2146715" y="416573"/>
                  <a:pt x="2226365" y="424070"/>
                </a:cubicBezTo>
                <a:lnTo>
                  <a:pt x="3114261" y="503583"/>
                </a:lnTo>
                <a:cubicBezTo>
                  <a:pt x="3461967" y="573123"/>
                  <a:pt x="2984547" y="470974"/>
                  <a:pt x="3432313" y="596348"/>
                </a:cubicBezTo>
                <a:cubicBezTo>
                  <a:pt x="3479872" y="609664"/>
                  <a:pt x="3529571" y="613611"/>
                  <a:pt x="3578087" y="622852"/>
                </a:cubicBezTo>
                <a:cubicBezTo>
                  <a:pt x="3795085" y="664185"/>
                  <a:pt x="3642012" y="645070"/>
                  <a:pt x="3922644" y="662609"/>
                </a:cubicBezTo>
                <a:cubicBezTo>
                  <a:pt x="4093742" y="696828"/>
                  <a:pt x="4007961" y="682436"/>
                  <a:pt x="4333461" y="702365"/>
                </a:cubicBezTo>
                <a:cubicBezTo>
                  <a:pt x="4446435" y="709282"/>
                  <a:pt x="4901704" y="725375"/>
                  <a:pt x="4996070" y="728870"/>
                </a:cubicBezTo>
                <a:cubicBezTo>
                  <a:pt x="5013739" y="733287"/>
                  <a:pt x="5030896" y="743192"/>
                  <a:pt x="5049078" y="742122"/>
                </a:cubicBezTo>
                <a:cubicBezTo>
                  <a:pt x="5398824" y="721548"/>
                  <a:pt x="5326769" y="742323"/>
                  <a:pt x="5486400" y="689113"/>
                </a:cubicBezTo>
                <a:cubicBezTo>
                  <a:pt x="5490817" y="671444"/>
                  <a:pt x="5499652" y="654318"/>
                  <a:pt x="5499652" y="636105"/>
                </a:cubicBezTo>
                <a:cubicBezTo>
                  <a:pt x="5499652" y="609235"/>
                  <a:pt x="5494897" y="582082"/>
                  <a:pt x="5486400" y="556591"/>
                </a:cubicBezTo>
                <a:cubicBezTo>
                  <a:pt x="5463936" y="489197"/>
                  <a:pt x="5336780" y="443307"/>
                  <a:pt x="5300870" y="437322"/>
                </a:cubicBezTo>
                <a:cubicBezTo>
                  <a:pt x="4833379" y="359408"/>
                  <a:pt x="5436228" y="465381"/>
                  <a:pt x="4996070" y="371061"/>
                </a:cubicBezTo>
                <a:cubicBezTo>
                  <a:pt x="4921507" y="355083"/>
                  <a:pt x="4845558" y="346260"/>
                  <a:pt x="4770783" y="331305"/>
                </a:cubicBezTo>
                <a:cubicBezTo>
                  <a:pt x="4669622" y="311073"/>
                  <a:pt x="4575463" y="277030"/>
                  <a:pt x="4479235" y="238539"/>
                </a:cubicBezTo>
                <a:cubicBezTo>
                  <a:pt x="4451722" y="227534"/>
                  <a:pt x="4426226" y="212035"/>
                  <a:pt x="4399722" y="198783"/>
                </a:cubicBezTo>
                <a:cubicBezTo>
                  <a:pt x="4395305" y="176696"/>
                  <a:pt x="4377807" y="153314"/>
                  <a:pt x="4386470" y="132522"/>
                </a:cubicBezTo>
                <a:cubicBezTo>
                  <a:pt x="4402616" y="93771"/>
                  <a:pt x="4466531" y="24494"/>
                  <a:pt x="4518992" y="13252"/>
                </a:cubicBezTo>
                <a:cubicBezTo>
                  <a:pt x="4562401" y="3950"/>
                  <a:pt x="4607339" y="4417"/>
                  <a:pt x="4651513" y="0"/>
                </a:cubicBezTo>
                <a:cubicBezTo>
                  <a:pt x="4806269" y="14068"/>
                  <a:pt x="4826393" y="17078"/>
                  <a:pt x="4996070" y="26505"/>
                </a:cubicBezTo>
                <a:cubicBezTo>
                  <a:pt x="5009302" y="27240"/>
                  <a:pt x="5022574" y="26505"/>
                  <a:pt x="5035826" y="2650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9FA6-3261-5C01-7AD2-3D13AA03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</a:t>
            </a:r>
            <a:r>
              <a:rPr lang="en-US" b="1" u="sng" dirty="0"/>
              <a:t>not</a:t>
            </a:r>
            <a:r>
              <a:rPr lang="en-US" dirty="0"/>
              <a:t> design for cycleways?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C9E7-8D12-1F1B-09E8-E9B2E2464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1891885"/>
            <a:ext cx="10515600" cy="435133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Land development manual is inadequate. It doesn’t attend to the issue of to providing for </a:t>
            </a:r>
            <a:r>
              <a:rPr lang="en-US" dirty="0">
                <a:solidFill>
                  <a:srgbClr val="FF0000"/>
                </a:solidFill>
              </a:rPr>
              <a:t>safe and convenient cycling despite policies stating that it is required.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National standard planning standards for cycle ways are largely ignored when designing transport routes and roads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62D4-A068-BD0C-99FF-6B5C8BB2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sought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B69D-3C33-41EC-29A5-08908BEB3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cycle </a:t>
            </a:r>
            <a:r>
              <a:rPr lang="en-US" dirty="0" err="1"/>
              <a:t>useage</a:t>
            </a:r>
            <a:r>
              <a:rPr lang="en-US" dirty="0"/>
              <a:t> of 8 and 20% proposed by the applicant are to be achieved. (remember that Nelson is currently 6.1% )</a:t>
            </a:r>
          </a:p>
          <a:p>
            <a:endParaRPr lang="en-US" dirty="0"/>
          </a:p>
          <a:p>
            <a:r>
              <a:rPr lang="en-US" dirty="0"/>
              <a:t>There needs  a condition on the application that</a:t>
            </a:r>
          </a:p>
          <a:p>
            <a:r>
              <a:rPr lang="en-US" sz="3600" dirty="0">
                <a:solidFill>
                  <a:srgbClr val="FF0000"/>
                </a:solidFill>
              </a:rPr>
              <a:t>At least one dedicated cycleway/ walkway  at between 3% and 5% gradient and  min 3m wide  created  to the valley floor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75F8-1DF0-94F0-DDEB-F453591E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93D4-9D25-3A1A-12C0-E27BBC659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application champions the subdivision having higher density and being close to town and being good for the environment. It also sets aside reserve areas. </a:t>
            </a:r>
          </a:p>
          <a:p>
            <a:r>
              <a:rPr lang="en-US" dirty="0"/>
              <a:t>However the thoughts on this are not wide enough. NZ is soon going to buy CO2 credits to compensate for our emissions. 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NCC has declared a </a:t>
            </a: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climate emergency- </a:t>
            </a: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If they are serious about this then they need to consider </a:t>
            </a: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 </a:t>
            </a: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actions in the city.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D48E-A5EA-A728-C699-D8991B2A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4" y="3783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Carbon footprint of the subdivision – rough figures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191BB-591F-D829-18FE-9088B037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750units at 15-30 </a:t>
            </a:r>
            <a:r>
              <a:rPr lang="en-US" sz="3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tonnes</a:t>
            </a: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CO2 /house = 16,875 tones CO2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20km roading at 1tonne/m = 20,000 tones CO2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Total 36,875tonnes CO2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only method we have at the moment for direct  compensation is planting forest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300 </a:t>
            </a:r>
            <a:r>
              <a:rPr lang="en-US" sz="3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tonnes</a:t>
            </a: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/ha at maturity </a:t>
            </a: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123ha</a:t>
            </a: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(Default tables  ETS)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DIscount</a:t>
            </a: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can be allowed for existing </a:t>
            </a: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direct</a:t>
            </a: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construction materials CO2 allowance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1E19-7729-7C59-2DCD-CB28A18D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outcome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38AC-F475-96B8-E8D8-8995C30D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evaluation by the applicant how much  CO2 will be released by their activity. </a:t>
            </a:r>
          </a:p>
          <a:p>
            <a:endParaRPr lang="en-US" dirty="0"/>
          </a:p>
          <a:p>
            <a:r>
              <a:rPr lang="en-US" dirty="0"/>
              <a:t>A commitment by the applicant as to how they intend to </a:t>
            </a:r>
            <a:r>
              <a:rPr lang="en-US" dirty="0">
                <a:solidFill>
                  <a:srgbClr val="FF0000"/>
                </a:solidFill>
              </a:rPr>
              <a:t>directly </a:t>
            </a:r>
            <a:r>
              <a:rPr lang="en-US" dirty="0"/>
              <a:t>compensate for this release. </a:t>
            </a:r>
          </a:p>
          <a:p>
            <a:endParaRPr lang="en-US" dirty="0"/>
          </a:p>
          <a:p>
            <a:r>
              <a:rPr lang="en-US" dirty="0"/>
              <a:t>Set aside the land for each household to contribute as the building is done – 0.1ha/house unit</a:t>
            </a:r>
          </a:p>
        </p:txBody>
      </p:sp>
    </p:spTree>
    <p:extLst>
      <p:ext uri="{BB962C8B-B14F-4D97-AF65-F5344CB8AC3E}">
        <p14:creationId xmlns:p14="http://schemas.microsoft.com/office/powerpoint/2010/main" val="26931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EA93-9EF1-9601-ED63-D1C03656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105F-30FA-7686-5177-F890CA2D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1710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B6DA-406A-9694-4E98-3F3211D7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 requirements – Cycling as active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2B707-F572-4490-4870-890C0ABC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7" y="1524000"/>
            <a:ext cx="10515600" cy="4666215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National Policy Statement on Urban Development Capacity 2020 </a:t>
            </a:r>
            <a:endParaRPr lang="en-US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2.2 Policies Policy 1 (c) have good accessibility for all people between housing, jobs, community services, natural spaces, and open spaces, including by way of public or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active transport</a:t>
            </a: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NRPS  EN1.4.2 </a:t>
            </a:r>
            <a:r>
              <a:rPr lang="en-US" dirty="0"/>
              <a:t>Council will establish cycle routes through the urban area in order to provide for </a:t>
            </a:r>
            <a:r>
              <a:rPr lang="en-US" dirty="0">
                <a:solidFill>
                  <a:srgbClr val="FF0000"/>
                </a:solidFill>
              </a:rPr>
              <a:t>safe and convenient cycling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NRPS IN2.4.5</a:t>
            </a:r>
            <a:r>
              <a:rPr lang="en-US" dirty="0"/>
              <a:t> Council will make provision for pedestrian access, walkways, </a:t>
            </a:r>
            <a:r>
              <a:rPr lang="en-US" dirty="0">
                <a:solidFill>
                  <a:srgbClr val="FF0000"/>
                </a:solidFill>
              </a:rPr>
              <a:t>cycleways where appropriate</a:t>
            </a:r>
            <a:r>
              <a:rPr lang="en-US" dirty="0"/>
              <a:t>, and where possible provide physical separation from other road users, sufficient lighting and an appropriate surface.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6429-D8C5-3E0A-8602-3B9B69DC9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4BDE-9F59-074D-B33A-0EE24D2CE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3" y="1285462"/>
            <a:ext cx="10515600" cy="489150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From report  by Traffic Concepts they expect cycling to be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Bayview </a:t>
            </a:r>
            <a:r>
              <a:rPr lang="en-US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rd</a:t>
            </a: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8% cycle </a:t>
            </a:r>
            <a:r>
              <a:rPr lang="en-US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useage</a:t>
            </a: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Current nelson usage is 6.1%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Maitai Rd 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20% cycle </a:t>
            </a:r>
            <a:r>
              <a:rPr lang="en-US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useage</a:t>
            </a: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Climate change  -”Turning to the matter of carbon emissions, the very close proximity of this site to the City Centre, and opportunity for alternative/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active transport modes to be </a:t>
            </a:r>
            <a:r>
              <a:rPr lang="en-US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utilised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also provides potential positive outcomes”</a:t>
            </a:r>
          </a:p>
          <a:p>
            <a:pPr marL="0">
              <a:spcBef>
                <a:spcPts val="0"/>
              </a:spcBef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NZTA- “Concentrating development around existing areas and intensifying could reduce vehicle trips and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increased active transport mode share.”</a:t>
            </a:r>
          </a:p>
          <a:p>
            <a:pPr marL="0">
              <a:spcBef>
                <a:spcPts val="0"/>
              </a:spcBef>
            </a:pP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48DF-DF11-D28A-0870-B66621DC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Is this a reality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BEB0-5154-5646-E03F-8DF1A0E3B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actually happens in Nelson?</a:t>
            </a:r>
          </a:p>
          <a:p>
            <a:endParaRPr lang="en-US" sz="4000" dirty="0"/>
          </a:p>
          <a:p>
            <a:r>
              <a:rPr lang="en-US" sz="3600" dirty="0"/>
              <a:t>Do we design for cyclists?</a:t>
            </a:r>
          </a:p>
        </p:txBody>
      </p:sp>
    </p:spTree>
    <p:extLst>
      <p:ext uri="{BB962C8B-B14F-4D97-AF65-F5344CB8AC3E}">
        <p14:creationId xmlns:p14="http://schemas.microsoft.com/office/powerpoint/2010/main" val="171910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ky, outdoor, grass, tree&#10;&#10;Description automatically generated">
            <a:extLst>
              <a:ext uri="{FF2B5EF4-FFF2-40B4-BE49-F238E27FC236}">
                <a16:creationId xmlns:a16="http://schemas.microsoft.com/office/drawing/2014/main" id="{06BBA402-0670-67FC-A98C-23E46AB07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2E514-E09A-9AEE-D341-89FA40D6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Bayview Road 8% Cycles and 1575 vehicles /day </a:t>
            </a:r>
          </a:p>
        </p:txBody>
      </p:sp>
    </p:spTree>
    <p:extLst>
      <p:ext uri="{BB962C8B-B14F-4D97-AF65-F5344CB8AC3E}">
        <p14:creationId xmlns:p14="http://schemas.microsoft.com/office/powerpoint/2010/main" val="107435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B020-CE94-863C-301F-8F6121F4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500062"/>
            <a:ext cx="10515600" cy="1325563"/>
          </a:xfrm>
        </p:spPr>
        <p:txBody>
          <a:bodyPr/>
          <a:lstStyle/>
          <a:p>
            <a:r>
              <a:rPr lang="en-US" dirty="0"/>
              <a:t>Standard – do we have any to draw on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F4BEB-E60A-4971-C9F7-A5273249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 are two main standards to draw on for design of cycleways/shared paths in NZ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AUSTROADS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NZ CYCLE TRAIL DESIGN GUIDELINE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D154-E5F7-E498-37EB-A11600BD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standards have to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E7A9A-3314-8184-E18B-01C314B1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5221356"/>
          </a:xfrm>
        </p:spPr>
        <p:txBody>
          <a:bodyPr>
            <a:norm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Gradient– Both  state that for 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desirability and correspondingly usage,</a:t>
            </a:r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gradients over 5% need to be restricted in length. Ideal gradients are &lt;3%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Safety- Traffic movements of 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over 1000/day at 50km/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hr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require either off road facilities or on road dedicated cycle lanes or wide shoulders.</a:t>
            </a:r>
          </a:p>
          <a:p>
            <a:endParaRPr lang="en-US" sz="3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Width and surface are also covered 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D157A32A-FB2C-CD27-84EC-2B77DBC05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424437"/>
            <a:ext cx="8384228" cy="6009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4315DE-A175-AF4D-0DE8-D1B89B0D1890}"/>
              </a:ext>
            </a:extLst>
          </p:cNvPr>
          <p:cNvSpPr txBox="1"/>
          <p:nvPr/>
        </p:nvSpPr>
        <p:spPr>
          <a:xfrm>
            <a:off x="9158068" y="1111348"/>
            <a:ext cx="2757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AUSTROADS extract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3222D4-BD98-76BE-BB55-51D49A350D29}"/>
              </a:ext>
            </a:extLst>
          </p:cNvPr>
          <p:cNvCxnSpPr>
            <a:cxnSpLocks/>
          </p:cNvCxnSpPr>
          <p:nvPr/>
        </p:nvCxnSpPr>
        <p:spPr>
          <a:xfrm flipH="1">
            <a:off x="6361043" y="4101549"/>
            <a:ext cx="2579776" cy="1265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8D7E29-FD03-F12F-1438-DF4D268ECE1B}"/>
              </a:ext>
            </a:extLst>
          </p:cNvPr>
          <p:cNvSpPr txBox="1"/>
          <p:nvPr/>
        </p:nvSpPr>
        <p:spPr>
          <a:xfrm>
            <a:off x="9158068" y="3429000"/>
            <a:ext cx="2475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10% slope </a:t>
            </a:r>
          </a:p>
          <a:p>
            <a:r>
              <a:rPr lang="en-US" sz="2800" dirty="0"/>
              <a:t> max distance 20m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75CED5-DCD1-5B8E-F317-D7913107C1BE}"/>
              </a:ext>
            </a:extLst>
          </p:cNvPr>
          <p:cNvCxnSpPr>
            <a:cxnSpLocks/>
          </p:cNvCxnSpPr>
          <p:nvPr/>
        </p:nvCxnSpPr>
        <p:spPr>
          <a:xfrm flipH="1" flipV="1">
            <a:off x="3591339" y="954157"/>
            <a:ext cx="5349480" cy="180229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5C40D6-AFAC-CC28-5019-F920ECE952C9}"/>
              </a:ext>
            </a:extLst>
          </p:cNvPr>
          <p:cNvSpPr txBox="1"/>
          <p:nvPr/>
        </p:nvSpPr>
        <p:spPr>
          <a:xfrm>
            <a:off x="8940819" y="2372139"/>
            <a:ext cx="275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3% slope 200+m</a:t>
            </a:r>
          </a:p>
        </p:txBody>
      </p:sp>
    </p:spTree>
    <p:extLst>
      <p:ext uri="{BB962C8B-B14F-4D97-AF65-F5344CB8AC3E}">
        <p14:creationId xmlns:p14="http://schemas.microsoft.com/office/powerpoint/2010/main" val="32770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ky, outdoor, grass, tree&#10;&#10;Description automatically generated">
            <a:extLst>
              <a:ext uri="{FF2B5EF4-FFF2-40B4-BE49-F238E27FC236}">
                <a16:creationId xmlns:a16="http://schemas.microsoft.com/office/drawing/2014/main" id="{06BBA402-0670-67FC-A98C-23E46AB07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2E514-E09A-9AEE-D341-89FA40D6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39"/>
            <a:ext cx="11210925" cy="895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Bayview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rd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10% slope  1.5m footpath, no cycle lanes </a:t>
            </a:r>
          </a:p>
        </p:txBody>
      </p:sp>
      <p:cxnSp>
        <p:nvCxnSpPr>
          <p:cNvPr id="28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85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7602B738831440DB9AF4B3C0A3E49E12" version="1.0.0">
  <systemFields>
    <field name="Objective-Id">
      <value order="0">A2923565</value>
    </field>
    <field name="Objective-Title">
      <value order="0">NRMP - Private Plan Change 28 - Maitahi Bayview - Hearing Presentation - Bill Gilbertson - 13Jul2022</value>
    </field>
    <field name="Objective-Description">
      <value order="0"/>
    </field>
    <field name="Objective-CreationStamp">
      <value order="0">2022-07-12T23:44:53Z</value>
    </field>
    <field name="Objective-IsApproved">
      <value order="0">false</value>
    </field>
    <field name="Objective-IsPublished">
      <value order="0">true</value>
    </field>
    <field name="Objective-DatePublished">
      <value order="0">2022-07-12T23:46:18Z</value>
    </field>
    <field name="Objective-ModificationStamp">
      <value order="0">2022-07-12T23:46:28Z</value>
    </field>
    <field name="Objective-Owner">
      <value order="0">Bev McShea</value>
    </field>
    <field name="Objective-Path">
      <value order="0">TARDIS:Resource Management Act [RMA] Planning:Nelson District / Regional Plans:Nelson Resource Management Plan [NRMP] 2015 - Current - Private Plan Changes:Nelson Resource Management Plan [NRMP] 2015-Current - Private Plan Change 28 - Maitahi Bayview - 2021-22:NRMP - Private Plan Change 28 - Maitahi Bayview - Hearing Presentations - 2022</value>
    </field>
    <field name="Objective-Parent">
      <value order="0">NRMP - Private Plan Change 28 - Maitahi Bayview - Hearing Presentations - 2022</value>
    </field>
    <field name="Objective-State">
      <value order="0">Published</value>
    </field>
    <field name="Objective-VersionId">
      <value order="0">vA4241277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qA3375</value>
    </field>
    <field name="Objective-Classification">
      <value order="0">Council</value>
    </field>
    <field name="Objective-Caveats">
      <value order="0"/>
    </field>
  </systemFields>
  <catalogues>
    <catalogue name="Correspondence Type Catalogue" type="type" ori="id:cA3">
      <field name="Objective-Correspondence Sub Type">
        <value order="0">Inwards</value>
      </field>
      <field name="Objective-Contract Number">
        <value order="0"/>
      </field>
      <field name="Objective-Project ID">
        <value order="0"/>
      </field>
      <field name="Objective-Service Request Id">
        <value order="0"/>
      </field>
      <field name="Objective-Organisation">
        <value order="0"/>
      </field>
      <field name="Objective-NCS Reference Number">
        <value order="0"/>
      </field>
      <field name="Objective-NCS System Area">
        <value order="0"/>
      </field>
      <field name="Objective-PPR Links">
        <value order="0"/>
      </field>
      <field name="Objective-Review By">
        <value order="0"/>
      </field>
      <field name="Objective-Reviewer">
        <value order="0"/>
      </field>
      <field name="Objective-Department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7602B738831440DB9AF4B3C0A3E49E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774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Maitahi Bayview </vt:lpstr>
      <vt:lpstr>Planning requirements – Cycling as active transport</vt:lpstr>
      <vt:lpstr>Application</vt:lpstr>
      <vt:lpstr>Is this a reality ?</vt:lpstr>
      <vt:lpstr>Bayview Road 8% Cycles and 1575 vehicles /day </vt:lpstr>
      <vt:lpstr>Standard – do we have any to draw on for this?</vt:lpstr>
      <vt:lpstr>What do these standards have to say?</vt:lpstr>
      <vt:lpstr>PowerPoint Presentation</vt:lpstr>
      <vt:lpstr>Bayview rd  10% slope  1.5m footpath, no cycle lanes </vt:lpstr>
      <vt:lpstr>New subdivision Bayview  1.5m footpath  No cycle way or lanes </vt:lpstr>
      <vt:lpstr>Cycle access into the Maitai for this development  </vt:lpstr>
      <vt:lpstr>Oceanview access 8-10% gradient</vt:lpstr>
      <vt:lpstr>Oceanview to new cycleway link 11% gradient</vt:lpstr>
      <vt:lpstr>Why do we not design for cycleways?</vt:lpstr>
      <vt:lpstr>Outcome sought</vt:lpstr>
      <vt:lpstr>Climate change actions </vt:lpstr>
      <vt:lpstr>Carbon footprint of the subdivision – rough figures </vt:lpstr>
      <vt:lpstr>Desired outcome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Maitahi Bayview </dc:title>
  <dc:creator>Bill and Marion Gilbertson</dc:creator>
  <cp:lastModifiedBy>Bill and Marion Gilbertson</cp:lastModifiedBy>
  <cp:revision>14</cp:revision>
  <dcterms:created xsi:type="dcterms:W3CDTF">2022-07-10T22:27:07Z</dcterms:created>
  <dcterms:modified xsi:type="dcterms:W3CDTF">2022-07-12T08:00:37Z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A2923565</vt:lpwstr>
  </property>
  <property fmtid="{D5CDD505-2E9C-101B-9397-08002B2CF9AE}" pid="4" name="Objective-Title">
    <vt:lpwstr>NRMP - Private Plan Change 28 - Maitahi Bayview - Hearing Presentation - Bill Gilbertson - 13Jul2022</vt:lpwstr>
  </property>
  <property fmtid="{D5CDD505-2E9C-101B-9397-08002B2CF9AE}" pid="5" name="Objective-Description">
    <vt:lpwstr/>
  </property>
  <property fmtid="{D5CDD505-2E9C-101B-9397-08002B2CF9AE}" pid="6" name="Objective-CreationStamp">
    <vt:filetime>2022-07-12T23:44:53Z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2022-07-12T23:46:18Z</vt:filetime>
  </property>
  <property fmtid="{D5CDD505-2E9C-101B-9397-08002B2CF9AE}" pid="10" name="Objective-ModificationStamp">
    <vt:filetime>2022-07-12T23:46:28Z</vt:filetime>
  </property>
  <property fmtid="{D5CDD505-2E9C-101B-9397-08002B2CF9AE}" pid="11" name="Objective-Owner">
    <vt:lpwstr>Bev McShea</vt:lpwstr>
  </property>
  <property fmtid="{D5CDD505-2E9C-101B-9397-08002B2CF9AE}" pid="12" name="Objective-Path">
    <vt:lpwstr>TARDIS:Resource Management Act [RMA] Planning:Nelson District / Regional Plans:Nelson Resource Management Plan [NRMP] 2015 - Current - Private Plan Changes:Nelson Resource Management Plan [NRMP] 2015-Current - Private Plan Change 28 - Maitahi Bayview - 2021-22:NRMP - Private Plan Change 28 - Maitahi Bayview - Hearing Presentations - 2022</vt:lpwstr>
  </property>
  <property fmtid="{D5CDD505-2E9C-101B-9397-08002B2CF9AE}" pid="13" name="Objective-Parent">
    <vt:lpwstr>NRMP - Private Plan Change 28 - Maitahi Bayview - Hearing Presentations - 2022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vA4241277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qA3375</vt:lpwstr>
  </property>
  <property fmtid="{D5CDD505-2E9C-101B-9397-08002B2CF9AE}" pid="20" name="Objective-Classification">
    <vt:lpwstr>Council</vt:lpwstr>
  </property>
  <property fmtid="{D5CDD505-2E9C-101B-9397-08002B2CF9AE}" pid="21" name="Objective-Caveats">
    <vt:lpwstr/>
  </property>
  <property fmtid="{D5CDD505-2E9C-101B-9397-08002B2CF9AE}" pid="22" name="Objective-Correspondence Sub Type">
    <vt:lpwstr>Inwards</vt:lpwstr>
  </property>
  <property fmtid="{D5CDD505-2E9C-101B-9397-08002B2CF9AE}" pid="23" name="Objective-Contract Number">
    <vt:lpwstr/>
  </property>
  <property fmtid="{D5CDD505-2E9C-101B-9397-08002B2CF9AE}" pid="24" name="Objective-Project ID">
    <vt:lpwstr/>
  </property>
  <property fmtid="{D5CDD505-2E9C-101B-9397-08002B2CF9AE}" pid="25" name="Objective-Service Request Id">
    <vt:lpwstr/>
  </property>
  <property fmtid="{D5CDD505-2E9C-101B-9397-08002B2CF9AE}" pid="26" name="Objective-Organisation">
    <vt:lpwstr/>
  </property>
  <property fmtid="{D5CDD505-2E9C-101B-9397-08002B2CF9AE}" pid="27" name="Objective-NCS Reference Number">
    <vt:lpwstr/>
  </property>
  <property fmtid="{D5CDD505-2E9C-101B-9397-08002B2CF9AE}" pid="28" name="Objective-NCS System Area">
    <vt:lpwstr/>
  </property>
  <property fmtid="{D5CDD505-2E9C-101B-9397-08002B2CF9AE}" pid="29" name="Objective-PPR Links">
    <vt:lpwstr/>
  </property>
  <property fmtid="{D5CDD505-2E9C-101B-9397-08002B2CF9AE}" pid="30" name="Objective-Review By">
    <vt:lpwstr/>
  </property>
  <property fmtid="{D5CDD505-2E9C-101B-9397-08002B2CF9AE}" pid="31" name="Objective-Reviewer">
    <vt:lpwstr/>
  </property>
  <property fmtid="{D5CDD505-2E9C-101B-9397-08002B2CF9AE}" pid="32" name="Objective-Department">
    <vt:lpwstr/>
  </property>
</Properties>
</file>